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79" r:id="rId8"/>
    <p:sldId id="263" r:id="rId9"/>
    <p:sldId id="273" r:id="rId10"/>
    <p:sldId id="278" r:id="rId11"/>
    <p:sldId id="264" r:id="rId12"/>
    <p:sldId id="274" r:id="rId13"/>
    <p:sldId id="275" r:id="rId14"/>
    <p:sldId id="277" r:id="rId15"/>
    <p:sldId id="265" r:id="rId16"/>
    <p:sldId id="266" r:id="rId17"/>
    <p:sldId id="267" r:id="rId18"/>
    <p:sldId id="268" r:id="rId19"/>
    <p:sldId id="276" r:id="rId20"/>
    <p:sldId id="269" r:id="rId21"/>
    <p:sldId id="272" r:id="rId22"/>
    <p:sldId id="270" r:id="rId23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6600"/>
    <a:srgbClr val="00FF00"/>
    <a:srgbClr val="FF3300"/>
    <a:srgbClr val="3333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Исполнение </a:t>
            </a:r>
            <a:r>
              <a:rPr lang="ru-RU" dirty="0"/>
              <a:t>доходной части: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доходной части: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rgbClr val="FFFF00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z="1000" dirty="0" smtClean="0"/>
                      <a:t>Собственные207491,0 тыс. руб.</a:t>
                    </a:r>
                    <a:r>
                      <a:rPr lang="ru-RU" sz="1000" baseline="0" dirty="0" smtClean="0"/>
                      <a:t> или 105,1%</a:t>
                    </a:r>
                    <a:endParaRPr lang="ru-RU" sz="100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200" dirty="0" smtClean="0"/>
                      <a:t>Безвозмездные 342415,1 тыс. руб. </a:t>
                    </a:r>
                    <a:r>
                      <a:rPr lang="ru-RU" sz="1200" smtClean="0"/>
                      <a:t>или 100,1%</a:t>
                    </a:r>
                    <a:endParaRPr lang="ru-RU" sz="1200" dirty="0" smtClean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Собственные доходы - 34704,2тыс.руб.</c:v>
                </c:pt>
                <c:pt idx="1">
                  <c:v>Безвозмездные поступления - 132707,6 тыс.руб.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0.20700000000000018</c:v>
                </c:pt>
                <c:pt idx="1">
                  <c:v>0.79300000000000004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6">
          <a:noFill/>
        </a:ln>
      </c:spPr>
    </c:plotArea>
    <c:plotVisOnly val="1"/>
    <c:dispBlanksAs val="zero"/>
    <c:showDLblsOverMax val="0"/>
  </c:chart>
  <c:txPr>
    <a:bodyPr/>
    <a:lstStyle/>
    <a:p>
      <a:pPr>
        <a:defRPr sz="1798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341835605084329E-2"/>
          <c:y val="8.8163449610060521E-2"/>
          <c:w val="0.5941555160687827"/>
          <c:h val="0.9118365503899394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explosion val="24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  <a:ln w="0"/>
            </c:spPr>
          </c:dPt>
          <c:dPt>
            <c:idx val="5"/>
            <c:bubble3D val="0"/>
            <c:spPr>
              <a:solidFill>
                <a:srgbClr val="FF6600"/>
              </a:solidFill>
            </c:spPr>
          </c:dPt>
          <c:dPt>
            <c:idx val="6"/>
            <c:bubble3D val="0"/>
            <c:spPr>
              <a:solidFill>
                <a:srgbClr val="CC0099"/>
              </a:solidFill>
            </c:spPr>
          </c:dPt>
          <c:dPt>
            <c:idx val="7"/>
            <c:bubble3D val="0"/>
            <c:spPr>
              <a:solidFill>
                <a:srgbClr val="3333CC"/>
              </a:solidFill>
            </c:spPr>
          </c:dPt>
          <c:dPt>
            <c:idx val="8"/>
            <c:bubble3D val="0"/>
            <c:spPr>
              <a:solidFill>
                <a:srgbClr val="00FFFF"/>
              </a:solidFill>
            </c:spPr>
          </c:dPt>
          <c:dPt>
            <c:idx val="9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125691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4179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51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3235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325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6212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/>
                      <a:t>536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 smtClean="0"/>
                      <a:t>7481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 smtClean="0"/>
                      <a:t>10057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 smtClean="0"/>
                      <a:t>454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.1301330691630381"/>
                  <c:y val="-1.787440776098334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tx>
                <c:rich>
                  <a:bodyPr/>
                  <a:lstStyle/>
                  <a:p>
                    <a:r>
                      <a:rPr lang="en-US" dirty="0" smtClean="0"/>
                      <a:t>139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18"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НДФЛ</c:v>
                </c:pt>
                <c:pt idx="1">
                  <c:v>Акцизы</c:v>
                </c:pt>
                <c:pt idx="2">
                  <c:v>ЕСХН</c:v>
                </c:pt>
                <c:pt idx="3">
                  <c:v>ЕНВД</c:v>
                </c:pt>
                <c:pt idx="4">
                  <c:v>УСН</c:v>
                </c:pt>
                <c:pt idx="5">
                  <c:v>патент</c:v>
                </c:pt>
                <c:pt idx="6">
                  <c:v>Доходы от использования имущества</c:v>
                </c:pt>
                <c:pt idx="7">
                  <c:v>Плата за негативное воздействие на окр.среду</c:v>
                </c:pt>
                <c:pt idx="8">
                  <c:v>Доходы от оказания платных услуг</c:v>
                </c:pt>
                <c:pt idx="9">
                  <c:v>Доходы от  продажи</c:v>
                </c:pt>
                <c:pt idx="10">
                  <c:v>Штрафы</c:v>
                </c:pt>
                <c:pt idx="11">
                  <c:v>прочие неналоговые доходы</c:v>
                </c:pt>
                <c:pt idx="12">
                  <c:v>госпошлина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125691</c:v>
                </c:pt>
                <c:pt idx="1">
                  <c:v>4179</c:v>
                </c:pt>
                <c:pt idx="2">
                  <c:v>34</c:v>
                </c:pt>
                <c:pt idx="3">
                  <c:v>3235</c:v>
                </c:pt>
                <c:pt idx="4">
                  <c:v>325</c:v>
                </c:pt>
                <c:pt idx="5">
                  <c:v>51</c:v>
                </c:pt>
                <c:pt idx="6">
                  <c:v>6212</c:v>
                </c:pt>
                <c:pt idx="7">
                  <c:v>536</c:v>
                </c:pt>
                <c:pt idx="8">
                  <c:v>7481</c:v>
                </c:pt>
                <c:pt idx="9">
                  <c:v>10057</c:v>
                </c:pt>
                <c:pt idx="10">
                  <c:v>454</c:v>
                </c:pt>
                <c:pt idx="11">
                  <c:v>139</c:v>
                </c:pt>
                <c:pt idx="1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59">
          <a:noFill/>
        </a:ln>
      </c:spPr>
    </c:plotArea>
    <c:legend>
      <c:legendPos val="r"/>
      <c:layout>
        <c:manualLayout>
          <c:xMode val="edge"/>
          <c:yMode val="edge"/>
          <c:x val="0.60327018603568583"/>
          <c:y val="0"/>
          <c:w val="0.39672981396431423"/>
          <c:h val="1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Налог на доходы физ.лиц</c:v>
                </c:pt>
                <c:pt idx="1">
                  <c:v>ЕНВД</c:v>
                </c:pt>
                <c:pt idx="2">
                  <c:v>ЕСН</c:v>
                </c:pt>
                <c:pt idx="3">
                  <c:v>Акцизы</c:v>
                </c:pt>
                <c:pt idx="4">
                  <c:v>УСН</c:v>
                </c:pt>
                <c:pt idx="5">
                  <c:v>Патент</c:v>
                </c:pt>
                <c:pt idx="6">
                  <c:v>Госпошлина</c:v>
                </c:pt>
                <c:pt idx="7">
                  <c:v>Доходы от использования имущества, наход.в гос и мун. Собственности</c:v>
                </c:pt>
                <c:pt idx="8">
                  <c:v>Платежи за пользование природными ресурсами</c:v>
                </c:pt>
                <c:pt idx="9">
                  <c:v>Доходы от оказания платных услуг</c:v>
                </c:pt>
                <c:pt idx="10">
                  <c:v>Доходы от продажи материальных и нематериальных активов</c:v>
                </c:pt>
                <c:pt idx="11">
                  <c:v>Штрафы</c:v>
                </c:pt>
                <c:pt idx="12">
                  <c:v>Прочие неналоговые доходы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65469.9</c:v>
                </c:pt>
                <c:pt idx="1">
                  <c:v>-37.9</c:v>
                </c:pt>
                <c:pt idx="2">
                  <c:v>213.5</c:v>
                </c:pt>
                <c:pt idx="3">
                  <c:v>2413.4</c:v>
                </c:pt>
                <c:pt idx="4">
                  <c:v>1520.6</c:v>
                </c:pt>
                <c:pt idx="5">
                  <c:v>1002.5</c:v>
                </c:pt>
                <c:pt idx="6">
                  <c:v>17.5</c:v>
                </c:pt>
                <c:pt idx="7">
                  <c:v>2492.1</c:v>
                </c:pt>
                <c:pt idx="8">
                  <c:v>50.4</c:v>
                </c:pt>
                <c:pt idx="9">
                  <c:v>2738.8</c:v>
                </c:pt>
                <c:pt idx="10">
                  <c:v>4033.1</c:v>
                </c:pt>
                <c:pt idx="11">
                  <c:v>6.5</c:v>
                </c:pt>
                <c:pt idx="12">
                  <c:v>-25.1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3333CC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FF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33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755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6.7836335587672675E-3"/>
                  <c:y val="-3.1342127974158637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46980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290926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1110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0998725031874822E-3"/>
                  <c:y val="1.015550517341022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3406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45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1915.5</c:v>
                </c:pt>
                <c:pt idx="1">
                  <c:v>4473.6000000000004</c:v>
                </c:pt>
                <c:pt idx="2">
                  <c:v>195051</c:v>
                </c:pt>
                <c:pt idx="3">
                  <c:v>100.5</c:v>
                </c:pt>
                <c:pt idx="4">
                  <c:v>1483.4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220896656"/>
        <c:axId val="220895120"/>
      </c:barChart>
      <c:catAx>
        <c:axId val="2208966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0895120"/>
        <c:crosses val="autoZero"/>
        <c:auto val="1"/>
        <c:lblAlgn val="ctr"/>
        <c:lblOffset val="100"/>
        <c:noMultiLvlLbl val="0"/>
      </c:catAx>
      <c:valAx>
        <c:axId val="22089512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220896656"/>
        <c:crosses val="autoZero"/>
        <c:crossBetween val="between"/>
      </c:valAx>
      <c:spPr>
        <a:noFill/>
        <a:ln w="25345">
          <a:noFill/>
        </a:ln>
      </c:spPr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460317460317461E-2"/>
          <c:y val="2.6378896882494004E-2"/>
          <c:w val="0.86190476190476195"/>
          <c:h val="0.95203836930455632"/>
        </c:manualLayout>
      </c:layout>
      <c:pie3DChart>
        <c:varyColors val="0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8412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9523809523809528"/>
          <c:y val="0.37410071942446044"/>
          <c:w val="9.841269841269841E-2"/>
          <c:h val="0.25419664268585129"/>
        </c:manualLayout>
      </c:layout>
      <c:overlay val="0"/>
      <c:spPr>
        <a:noFill/>
        <a:ln w="2103">
          <a:solidFill>
            <a:schemeClr val="tx1"/>
          </a:solidFill>
          <a:prstDash val="solid"/>
        </a:ln>
      </c:spPr>
      <c:txPr>
        <a:bodyPr/>
        <a:lstStyle/>
        <a:p>
          <a:pPr>
            <a:defRPr sz="1096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92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FF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002060"/>
              </a:solidFill>
            </c:spPr>
          </c:dPt>
          <c:dPt>
            <c:idx val="5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6"/>
            <c:invertIfNegative val="0"/>
            <c:bubble3D val="0"/>
            <c:spPr>
              <a:solidFill>
                <a:srgbClr val="7030A0"/>
              </a:solidFill>
            </c:spPr>
          </c:dPt>
          <c:dPt>
            <c:idx val="8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38528,7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/>
                      <a:t>220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/>
                      <a:t>7749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43225,5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5679400079201805E-5"/>
                  <c:y val="-4.6299549134526594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dirty="0" smtClean="0"/>
                      <a:t>323478,9</a:t>
                    </a:r>
                    <a:endParaRPr lang="en-US" dirty="0"/>
                  </a:p>
                </c:rich>
              </c:tx>
              <c:spPr>
                <a:noFill/>
                <a:ln w="25336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823273476709349"/>
                      <c:h val="4.6734594766814207E-2"/>
                    </c:manualLayout>
                  </c15:layout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 smtClean="0"/>
                      <a:t>31724,5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dirty="0" smtClean="0"/>
                      <a:t>72819,3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dirty="0" smtClean="0"/>
                      <a:t>12614,4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dirty="0" smtClean="0"/>
                      <a:t>9775,7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dirty="0" smtClean="0"/>
                      <a:t>651,6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336">
                <a:noFill/>
              </a:ln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Образование</c:v>
                </c:pt>
                <c:pt idx="5">
                  <c:v>Культура и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бюджетам субъектов РФ и муниципальных образований общего характера</c:v>
                </c:pt>
                <c:pt idx="9">
                  <c:v>Здравоохранение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38528.699999999997</c:v>
                </c:pt>
                <c:pt idx="1">
                  <c:v>220</c:v>
                </c:pt>
                <c:pt idx="2">
                  <c:v>7749</c:v>
                </c:pt>
                <c:pt idx="3">
                  <c:v>43225.5</c:v>
                </c:pt>
                <c:pt idx="4">
                  <c:v>323478.90000000002</c:v>
                </c:pt>
                <c:pt idx="5">
                  <c:v>31724.5</c:v>
                </c:pt>
                <c:pt idx="6">
                  <c:v>72819.3</c:v>
                </c:pt>
                <c:pt idx="7">
                  <c:v>12614.4</c:v>
                </c:pt>
                <c:pt idx="8">
                  <c:v>9775.7000000000007</c:v>
                </c:pt>
                <c:pt idx="9">
                  <c:v>72.900000000000006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699656"/>
        <c:axId val="220700048"/>
      </c:barChart>
      <c:catAx>
        <c:axId val="2206996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0700048"/>
        <c:crosses val="autoZero"/>
        <c:auto val="1"/>
        <c:lblAlgn val="ctr"/>
        <c:lblOffset val="100"/>
        <c:noMultiLvlLbl val="0"/>
      </c:catAx>
      <c:valAx>
        <c:axId val="22070004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220699656"/>
        <c:crosses val="autoZero"/>
        <c:crossBetween val="between"/>
      </c:valAx>
      <c:spPr>
        <a:noFill/>
        <a:ln w="25368">
          <a:noFill/>
        </a:ln>
      </c:spPr>
    </c:plotArea>
    <c:plotVisOnly val="1"/>
    <c:dispBlanksAs val="gap"/>
    <c:showDLblsOverMax val="0"/>
  </c:chart>
  <c:txPr>
    <a:bodyPr/>
    <a:lstStyle/>
    <a:p>
      <a:pPr>
        <a:defRPr sz="1796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4C6C-D79B-4E0E-A150-DBF231B50FD7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449FE2-3FA3-4071-B62D-2C1CA1D8F9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554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4BA1A-2AD9-4223-8872-EF1455C1E87D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2C01-FF25-469A-A12F-897127C9B1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628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B4BA9-30C0-47FB-A0EE-6F4DFD5C6B26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9D9C11-140A-4626-B78D-29507DD06E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5589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27D11-A761-4C74-BAF9-03F25D88F069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02BFDE-8D89-426E-AB29-F8BAB54DE2A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5896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81213-4104-4427-A7D2-EC170DF7FE06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431FFF-F343-46CB-930E-D30C2CF2C0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77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D6B27-935F-41FA-864A-2331FC9B2013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17D96-89A6-4D6C-98A1-7F15BCF6F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03041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A957B-F1ED-46BC-A66E-6C9AE3DFF62E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D87093-28D8-47C6-86FD-A4203D0266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7681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24F53-7E74-46DE-800F-17F49E6306F7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B16D-0A31-4CAE-83EA-8A1865D1C8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2135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E57CC-8473-4735-8D8F-9470C6AA0E02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D1E24F-5B13-4F6E-B506-5780B73D76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4717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71B9-6C39-4DC1-AF41-AC0BF9B98A4E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EFF242E-B363-4D9C-874D-E8F5152EFD9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210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B8AB9-E9C8-484A-B031-8FF3E6A1843B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0F4D52-C0B6-4448-A0A1-649B0B3199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909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3E9A42D-C807-47F5-BCC7-7FFBF7B0CCBC}" type="datetimeFigureOut">
              <a:rPr lang="ru-RU"/>
              <a:pPr>
                <a:defRPr/>
              </a:pPr>
              <a:t>25.07.2022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D38E27"/>
                </a:solidFill>
                <a:latin typeface="Franklin Gothic Book" pitchFamily="34" charset="0"/>
              </a:defRPr>
            </a:lvl1pPr>
          </a:lstStyle>
          <a:p>
            <a:pPr>
              <a:defRPr/>
            </a:pPr>
            <a:fld id="{935129C5-2257-4703-994B-2142357113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84" r:id="rId4"/>
    <p:sldLayoutId id="2147483990" r:id="rId5"/>
    <p:sldLayoutId id="2147483985" r:id="rId6"/>
    <p:sldLayoutId id="2147483991" r:id="rId7"/>
    <p:sldLayoutId id="2147483992" r:id="rId8"/>
    <p:sldLayoutId id="2147483993" r:id="rId9"/>
    <p:sldLayoutId id="2147483986" r:id="rId10"/>
    <p:sldLayoutId id="214748399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500174"/>
            <a:ext cx="7772400" cy="92869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Calibri" pitchFamily="34" charset="0"/>
                <a:cs typeface="Arial" pitchFamily="34" charset="0"/>
              </a:rPr>
              <a:t>Бюджет для граждан</a:t>
            </a:r>
            <a:endParaRPr lang="ru-RU" sz="2400" dirty="0">
              <a:solidFill>
                <a:srgbClr val="7030A0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75" y="3886200"/>
            <a:ext cx="6357938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0244" name="Рисунок 3" descr="2443_phot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750" y="357188"/>
            <a:ext cx="6499225" cy="8302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FF0000"/>
                </a:solidFill>
              </a:rPr>
              <a:t>Бюджет для граждан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561072"/>
              </p:ext>
            </p:extLst>
          </p:nvPr>
        </p:nvGraphicFramePr>
        <p:xfrm>
          <a:off x="251519" y="908719"/>
          <a:ext cx="8712968" cy="5112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91428"/>
                <a:gridCol w="1027016"/>
                <a:gridCol w="1213747"/>
                <a:gridCol w="1213747"/>
                <a:gridCol w="1067030"/>
              </a:tblGrid>
              <a:tr h="21573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/>
                </a:tc>
              </a:tr>
              <a:tr h="689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последнее </a:t>
                      </a:r>
                      <a:r>
                        <a:rPr lang="ru-RU" sz="1200" u="none" strike="noStrike" dirty="0" smtClean="0">
                          <a:effectLst/>
                        </a:rPr>
                        <a:t>уточнение, тыс. руб. 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200" u="none" strike="noStrike" dirty="0" smtClean="0">
                          <a:effectLst/>
                        </a:rPr>
                        <a:t>2021г., тыс. руб.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 исполнения (5/4)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отклонение +,- (5-4</a:t>
                      </a:r>
                      <a:r>
                        <a:rPr lang="ru-RU" sz="1200" u="none" strike="noStrike" dirty="0" smtClean="0">
                          <a:effectLst/>
                        </a:rPr>
                        <a:t>), тыс. руб.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2296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5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229682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ДОХОДЫ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134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Финансовая помощь - всего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341493,5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342415,1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100,3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921,6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031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 т.ч.  дотация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755,4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755,4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3993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субсидии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47004,9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46979,7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99,9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-25,2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307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          субвенции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290429,0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290925,3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496,3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3766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иные межбюджетные трансферты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1110,4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1110,4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409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прочие безвозмездные поступления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2955,3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3405,8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115,2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450,5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5604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доходы бюджетов от возврата остатков субвенций, субсидий прошлых лет 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5328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возврат остатков субвенций, субсидий прошлых лет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-1762,0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-1762,0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  <a:tr h="4501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>
                          <a:effectLst/>
                        </a:rPr>
                        <a:t>ВСЕГО ДОХОДОВ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538955,4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549906,1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102,0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effectLst/>
                          <a:latin typeface="Times New Roman"/>
                        </a:rPr>
                        <a:t>10950,7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134" marR="8134" marT="8134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917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08000" y="2566988"/>
          <a:ext cx="3937000" cy="2592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ru-RU" sz="1800" i="1" dirty="0" smtClean="0">
                <a:solidFill>
                  <a:schemeClr val="tx1"/>
                </a:solidFill>
              </a:rPr>
              <a:t>Распределение бюджетных ассигнований  в разрезе отраслей за 2021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 год (540787,6 тыс. руб.)</a:t>
            </a:r>
            <a:endParaRPr lang="ru-RU" sz="1800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424947"/>
              </p:ext>
            </p:extLst>
          </p:nvPr>
        </p:nvGraphicFramePr>
        <p:xfrm>
          <a:off x="304800" y="1628800"/>
          <a:ext cx="8803704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800" dirty="0"/>
              <a:t>Анализ  отдельных показателей исполнения бюджета муниципального района </a:t>
            </a:r>
            <a:r>
              <a:rPr lang="ru-RU" sz="1800" dirty="0" smtClean="0"/>
              <a:t>«Курчатовский район» за 2021 год </a:t>
            </a:r>
            <a:r>
              <a:rPr lang="ru-RU" sz="1800" dirty="0"/>
              <a:t>в сравнении </a:t>
            </a:r>
            <a:r>
              <a:rPr lang="ru-RU" sz="1800" dirty="0" smtClean="0"/>
              <a:t>с последним уточнением (по расходам)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842754"/>
              </p:ext>
            </p:extLst>
          </p:nvPr>
        </p:nvGraphicFramePr>
        <p:xfrm>
          <a:off x="323528" y="1484783"/>
          <a:ext cx="8568953" cy="5083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22148"/>
                <a:gridCol w="1010041"/>
                <a:gridCol w="1193686"/>
                <a:gridCol w="1193686"/>
                <a:gridCol w="1049392"/>
              </a:tblGrid>
              <a:tr h="2366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 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/>
                </a:tc>
              </a:tr>
              <a:tr h="758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последнее </a:t>
                      </a:r>
                      <a:r>
                        <a:rPr lang="ru-RU" sz="1300" u="none" strike="noStrike" dirty="0" smtClean="0">
                          <a:effectLst/>
                        </a:rPr>
                        <a:t>уточнение, тыс. руб. 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300" u="none" strike="noStrike" dirty="0" smtClean="0">
                          <a:effectLst/>
                        </a:rPr>
                        <a:t>2021 г., тыс. руб.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% исполнения (5/4)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отклонение +,- (5-4</a:t>
                      </a:r>
                      <a:r>
                        <a:rPr lang="ru-RU" sz="1300" u="none" strike="noStrike" dirty="0" smtClean="0">
                          <a:effectLst/>
                        </a:rPr>
                        <a:t>), тыс. руб.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4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5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6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>
                          <a:effectLst/>
                        </a:rPr>
                        <a:t>7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</a:rPr>
                        <a:t>РАСХОДЫ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Общегосударственные вопросы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69089,4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38528,7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55,8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-30560,7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оборона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50567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263,4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220,0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83,5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Национальная экономика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9719,6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7749,0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79,7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43905,6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43225,5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98,5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Образование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329288,3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323478,9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98,2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-5809,4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 dirty="0">
                          <a:effectLst/>
                        </a:rPr>
                        <a:t>Культура, кинематография и СМИ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31782,7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31724,5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99,8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-58,2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Здравоохранение 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1231,8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651,6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-580,2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Социальная политика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76508,1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72819,3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95,2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-3688,8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Физическая культура и спорт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12653,3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12614,4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99,7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-38,9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межбюджетные трансферты</a:t>
                      </a:r>
                      <a:endParaRPr lang="ru-RU" sz="1300" b="0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9775,7</a:t>
                      </a:r>
                      <a:endParaRPr lang="ru-RU" sz="1100" b="0" dirty="0"/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9775,7</a:t>
                      </a:r>
                      <a:endParaRPr lang="ru-RU" sz="1100" b="0" dirty="0"/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100,0</a:t>
                      </a:r>
                      <a:endParaRPr lang="ru-RU" sz="1100" b="0" dirty="0"/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/>
                        <a:t>0</a:t>
                      </a:r>
                      <a:endParaRPr lang="ru-RU" sz="1100" b="0" dirty="0"/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ВСЕГО РАСХОДОВ, в т.ч.: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584217,9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540787,6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92,6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-43430,3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528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300" u="none" strike="noStrike">
                          <a:effectLst/>
                        </a:rPr>
                        <a:t>ДЕФИЦИТ (-), ПРОФИЦИТ (+)</a:t>
                      </a:r>
                      <a:endParaRPr lang="ru-RU" sz="1300" b="1" i="0" u="none" strike="noStrike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-45262,5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9118,5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-20,1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54381,0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081" marR="9081" marT="9081" marB="0" anchor="ctr">
                    <a:gradFill>
                      <a:gsLst>
                        <a:gs pos="0">
                          <a:srgbClr val="FFFF00"/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354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600" b="1" dirty="0">
                <a:effectLst/>
              </a:rPr>
              <a:t>Анализ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 реализации и оценки эффективности реализации муниципальных программ 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sz="1600" b="1" dirty="0">
                <a:effectLst/>
              </a:rPr>
              <a:t>Курчатовского района Курской области за </a:t>
            </a:r>
            <a:r>
              <a:rPr lang="ru-RU" sz="1600" b="1" dirty="0" smtClean="0">
                <a:effectLst/>
              </a:rPr>
              <a:t>2021 </a:t>
            </a:r>
            <a:r>
              <a:rPr lang="ru-RU" sz="1600" b="1" dirty="0">
                <a:effectLst/>
              </a:rPr>
              <a:t>год</a:t>
            </a: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endParaRPr lang="ru-RU" sz="1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5684441"/>
              </p:ext>
            </p:extLst>
          </p:nvPr>
        </p:nvGraphicFramePr>
        <p:xfrm>
          <a:off x="323528" y="1196752"/>
          <a:ext cx="8568953" cy="53285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4455"/>
                <a:gridCol w="1207231"/>
                <a:gridCol w="1207231"/>
                <a:gridCol w="723657"/>
                <a:gridCol w="1206379"/>
              </a:tblGrid>
              <a:tr h="45348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План на </a:t>
                      </a:r>
                      <a:r>
                        <a:rPr lang="ru-RU" sz="900" dirty="0" smtClean="0">
                          <a:effectLst/>
                        </a:rPr>
                        <a:t>2021г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Факт на </a:t>
                      </a:r>
                      <a:r>
                        <a:rPr lang="ru-RU" sz="900" dirty="0" smtClean="0">
                          <a:effectLst/>
                        </a:rPr>
                        <a:t>31.12.2021г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% исполнения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 неосвоенных денежных средств</a:t>
                      </a:r>
                      <a:r>
                        <a:rPr lang="ru-RU" sz="900" dirty="0" smtClean="0">
                          <a:effectLst/>
                        </a:rPr>
                        <a:t>, тыс. </a:t>
                      </a:r>
                      <a:r>
                        <a:rPr lang="ru-RU" sz="900" dirty="0" err="1">
                          <a:effectLst/>
                        </a:rPr>
                        <a:t>руб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20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</a:t>
                      </a:r>
                      <a:r>
                        <a:rPr lang="ru-RU" sz="900" dirty="0" smtClean="0">
                          <a:effectLst/>
                        </a:rPr>
                        <a:t>, тыс. </a:t>
                      </a:r>
                      <a:r>
                        <a:rPr lang="ru-RU" sz="900" dirty="0">
                          <a:effectLst/>
                        </a:rPr>
                        <a:t>руб.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Сумма, </a:t>
                      </a:r>
                      <a:r>
                        <a:rPr lang="ru-RU" sz="900" dirty="0" smtClean="0">
                          <a:effectLst/>
                        </a:rPr>
                        <a:t>тыс. руб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Всего расходов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534131,9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524517,9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98,2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9614,0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96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«Развитие культуры»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 32642,9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32585,9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99,8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57,0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«Социальная поддержка граждан»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58274,6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56106,1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96,3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2168,5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302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«Развитие образования»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339856,8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335197,9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98,6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4658,9  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4534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«Управление муниципальным имуществом и земельными ресурсами»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619,8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612,3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7,5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«Энергосбережение и повышение энергетической эффективности в муниципальном районе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604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«Охрана окружающей среды муниципального района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3532,0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3532,0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Муниципальная программа Курчатовского района Курской области «Обеспечение доступным и комфортным жильем и коммунальными услугами в муниципальном районе «Курчатовский район» Курской области»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41420,7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40905,7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98,8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515,0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  <a:tr h="75580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Муниципальная программа Курчатовского района Курской области «Повышение эффективности работы с молодежью, организация отдыха и оздоровления детей, молодежи, развитие физической культуры и спорта» 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14619,9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14580,5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99,7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39,4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28" marR="5892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8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6139411"/>
              </p:ext>
            </p:extLst>
          </p:nvPr>
        </p:nvGraphicFramePr>
        <p:xfrm>
          <a:off x="395534" y="548680"/>
          <a:ext cx="8496945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9371"/>
                <a:gridCol w="1196361"/>
                <a:gridCol w="1197204"/>
                <a:gridCol w="717648"/>
                <a:gridCol w="1196361"/>
              </a:tblGrid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«Развитие муниципальной службы»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17017,3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16983,1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99,8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34,2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>
                    <a:noFill/>
                  </a:tcPr>
                </a:tc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«Сохранение и развитие архивного дела»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898,9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898,9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97643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«Развитие транспортной системы, обеспечение перевозки пассажиров в муниципальном районе «Курчатовский район» Курской области»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8024,5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6053,9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75,4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1970,6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60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«Профилактика правонарушений»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658,1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657,7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99,9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9764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«Защита населения и территорий от чрезвычайных ситуаций, обеспечение пожарной безопасности и безопасности людей на водных объектах»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1516,8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1441,1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95,0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75,7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«Повышение эффективности управления финансами»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13453,0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13428,5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99,8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24,5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«Развитие экономики Курчатовского района Курской области»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368,8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345,0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93,5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23,8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601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Муниципальная программа Курчатовского района Курской области «Содействие занятости населения»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338,0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338,0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100,0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  <a:tr h="5858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Муниципальная программа Курчатовского района Курской области «Развитие информационного общества в Курчатовском районе Курской области»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889,8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851,3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95,7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Times New Roman"/>
                        </a:rPr>
                        <a:t>38,5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567" marR="65567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4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 txBox="1">
            <a:spLocks noChangeArrowheads="1"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E2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ОБРАЗОВАНИЕ</a:t>
            </a:r>
          </a:p>
        </p:txBody>
      </p:sp>
      <p:grpSp>
        <p:nvGrpSpPr>
          <p:cNvPr id="18435" name="Organization Chart 2"/>
          <p:cNvGrpSpPr>
            <a:grpSpLocks/>
          </p:cNvGrpSpPr>
          <p:nvPr/>
        </p:nvGrpSpPr>
        <p:grpSpPr bwMode="auto">
          <a:xfrm>
            <a:off x="2552700" y="879475"/>
            <a:ext cx="4395788" cy="2379663"/>
            <a:chOff x="2928" y="1008"/>
            <a:chExt cx="1872" cy="720"/>
          </a:xfrm>
        </p:grpSpPr>
        <p:cxnSp>
          <p:nvCxnSpPr>
            <p:cNvPr id="18444" name="_s1028"/>
            <p:cNvCxnSpPr>
              <a:cxnSpLocks noChangeShapeType="1"/>
              <a:stCxn id="18448" idx="0"/>
              <a:endCxn id="18446" idx="2"/>
            </p:cNvCxnSpPr>
            <p:nvPr/>
          </p:nvCxnSpPr>
          <p:spPr bwMode="auto">
            <a:xfrm rot="5400000" flipH="1">
              <a:off x="4044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_s1029"/>
            <p:cNvCxnSpPr>
              <a:cxnSpLocks noChangeShapeType="1"/>
              <a:stCxn id="18447" idx="0"/>
              <a:endCxn id="18446" idx="2"/>
            </p:cNvCxnSpPr>
            <p:nvPr/>
          </p:nvCxnSpPr>
          <p:spPr bwMode="auto">
            <a:xfrm rot="-5400000">
              <a:off x="3540" y="1116"/>
              <a:ext cx="144" cy="504"/>
            </a:xfrm>
            <a:prstGeom prst="bentConnector3">
              <a:avLst>
                <a:gd name="adj1" fmla="val 2618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6" name="_s1030"/>
            <p:cNvSpPr>
              <a:spLocks noChangeArrowheads="1"/>
            </p:cNvSpPr>
            <p:nvPr/>
          </p:nvSpPr>
          <p:spPr bwMode="auto">
            <a:xfrm>
              <a:off x="343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 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505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7" name="_s1031"/>
            <p:cNvSpPr>
              <a:spLocks noChangeArrowheads="1"/>
            </p:cNvSpPr>
            <p:nvPr/>
          </p:nvSpPr>
          <p:spPr bwMode="auto">
            <a:xfrm>
              <a:off x="292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Педагогический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264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8" name="_s1032"/>
            <p:cNvSpPr>
              <a:spLocks noChangeArrowheads="1"/>
            </p:cNvSpPr>
            <p:nvPr/>
          </p:nvSpPr>
          <p:spPr bwMode="auto">
            <a:xfrm>
              <a:off x="393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Прочий 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241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  <p:grpSp>
        <p:nvGrpSpPr>
          <p:cNvPr id="18436" name="Organization Chart 9"/>
          <p:cNvGrpSpPr>
            <a:grpSpLocks/>
          </p:cNvGrpSpPr>
          <p:nvPr/>
        </p:nvGrpSpPr>
        <p:grpSpPr bwMode="auto">
          <a:xfrm>
            <a:off x="1914525" y="3455988"/>
            <a:ext cx="5154613" cy="2792412"/>
            <a:chOff x="2928" y="2481"/>
            <a:chExt cx="2880" cy="720"/>
          </a:xfrm>
        </p:grpSpPr>
        <p:cxnSp>
          <p:nvCxnSpPr>
            <p:cNvPr id="18437" name="_s1035"/>
            <p:cNvCxnSpPr>
              <a:cxnSpLocks noChangeShapeType="1"/>
              <a:stCxn id="18443" idx="0"/>
              <a:endCxn id="18440" idx="2"/>
            </p:cNvCxnSpPr>
            <p:nvPr/>
          </p:nvCxnSpPr>
          <p:spPr bwMode="auto">
            <a:xfrm rot="5400000" flipH="1">
              <a:off x="4800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8" name="_s1036"/>
            <p:cNvCxnSpPr>
              <a:cxnSpLocks noChangeShapeType="1"/>
              <a:stCxn id="18442" idx="0"/>
              <a:endCxn id="18440" idx="2"/>
            </p:cNvCxnSpPr>
            <p:nvPr/>
          </p:nvCxnSpPr>
          <p:spPr bwMode="auto">
            <a:xfrm rot="-5400000">
              <a:off x="4297" y="2840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39" name="_s1037"/>
            <p:cNvCxnSpPr>
              <a:cxnSpLocks noChangeShapeType="1"/>
              <a:stCxn id="18441" idx="0"/>
              <a:endCxn id="18440" idx="2"/>
            </p:cNvCxnSpPr>
            <p:nvPr/>
          </p:nvCxnSpPr>
          <p:spPr bwMode="auto">
            <a:xfrm rot="-5400000">
              <a:off x="3792" y="2337"/>
              <a:ext cx="144" cy="1008"/>
            </a:xfrm>
            <a:prstGeom prst="bentConnector3">
              <a:avLst>
                <a:gd name="adj1" fmla="val 2051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0" name="_s1038"/>
            <p:cNvSpPr>
              <a:spLocks noChangeArrowheads="1"/>
            </p:cNvSpPr>
            <p:nvPr/>
          </p:nvSpPr>
          <p:spPr bwMode="auto">
            <a:xfrm>
              <a:off x="3936" y="248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Контингент 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1918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8441" name="_s1039"/>
            <p:cNvSpPr>
              <a:spLocks noChangeArrowheads="1"/>
            </p:cNvSpPr>
            <p:nvPr/>
          </p:nvSpPr>
          <p:spPr bwMode="auto">
            <a:xfrm>
              <a:off x="2928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Воспитанников</a:t>
              </a:r>
              <a:r>
                <a:rPr lang="ru-RU" altLang="ru-RU" sz="1300" b="1" dirty="0">
                  <a:solidFill>
                    <a:srgbClr val="4215FF"/>
                  </a:solidFill>
                </a:rPr>
                <a:t> 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в дошкольных</a:t>
              </a:r>
            </a:p>
            <a:p>
              <a:pPr algn="ctr" eaLnBrk="1" hangingPunct="1"/>
              <a:r>
                <a:rPr lang="ru-RU" altLang="ru-RU" sz="1300" b="1" dirty="0">
                  <a:solidFill>
                    <a:srgbClr val="4215FF"/>
                  </a:solidFill>
                </a:rPr>
                <a:t> учреждениях</a:t>
              </a:r>
            </a:p>
            <a:p>
              <a:pPr algn="ctr" eaLnBrk="1" hangingPunct="1"/>
              <a:r>
                <a:rPr lang="ru-RU" altLang="ru-RU" sz="1300" b="1" dirty="0" smtClean="0">
                  <a:solidFill>
                    <a:srgbClr val="4215FF"/>
                  </a:solidFill>
                </a:rPr>
                <a:t>330 </a:t>
              </a:r>
              <a:r>
                <a:rPr lang="ru-RU" altLang="ru-RU" sz="1300" b="1" dirty="0">
                  <a:solidFill>
                    <a:srgbClr val="4215FF"/>
                  </a:solidFill>
                </a:rPr>
                <a:t>чел</a:t>
              </a:r>
              <a:r>
                <a:rPr lang="ru-RU" altLang="ru-RU" sz="1300" dirty="0"/>
                <a:t>.</a:t>
              </a:r>
            </a:p>
          </p:txBody>
        </p:sp>
        <p:sp>
          <p:nvSpPr>
            <p:cNvPr id="18442" name="_s1040"/>
            <p:cNvSpPr>
              <a:spLocks noChangeArrowheads="1"/>
            </p:cNvSpPr>
            <p:nvPr/>
          </p:nvSpPr>
          <p:spPr bwMode="auto">
            <a:xfrm>
              <a:off x="3936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endParaRPr lang="ru-RU" altLang="ru-RU" sz="1200" dirty="0">
                <a:latin typeface="Franklin Gothic Book" pitchFamily="34" charset="0"/>
              </a:endParaRP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и воспитанников в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общеобразовательных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учреждениях</a:t>
              </a:r>
            </a:p>
            <a:p>
              <a:pPr algn="ctr" eaLnBrk="1" hangingPunct="1"/>
              <a:r>
                <a:rPr lang="ru-RU" altLang="ru-RU" sz="12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1545 </a:t>
              </a:r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  <a:p>
              <a:pPr algn="ctr" eaLnBrk="1" hangingPunct="1"/>
              <a:endParaRPr lang="ru-RU" altLang="ru-RU" sz="1200" b="1" dirty="0">
                <a:solidFill>
                  <a:srgbClr val="4215FF"/>
                </a:solidFill>
                <a:latin typeface="Franklin Gothic Book" pitchFamily="34" charset="0"/>
              </a:endParaRPr>
            </a:p>
          </p:txBody>
        </p:sp>
        <p:sp>
          <p:nvSpPr>
            <p:cNvPr id="18443" name="_s1041"/>
            <p:cNvSpPr>
              <a:spLocks noChangeArrowheads="1"/>
            </p:cNvSpPr>
            <p:nvPr/>
          </p:nvSpPr>
          <p:spPr bwMode="auto">
            <a:xfrm>
              <a:off x="4944" y="29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Учащихся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в учреждениях 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дополнительного</a:t>
              </a:r>
            </a:p>
            <a:p>
              <a:pPr algn="ctr" eaLnBrk="1" hangingPunct="1"/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образования</a:t>
              </a:r>
            </a:p>
            <a:p>
              <a:pPr algn="ctr" eaLnBrk="1" hangingPunct="1"/>
              <a:r>
                <a:rPr lang="ru-RU" altLang="ru-RU" sz="12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1033 </a:t>
              </a:r>
              <a:r>
                <a:rPr lang="ru-RU" altLang="ru-RU" sz="12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19650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КУЛЬТУРА</a:t>
            </a:r>
          </a:p>
        </p:txBody>
      </p:sp>
      <p:grpSp>
        <p:nvGrpSpPr>
          <p:cNvPr id="19459" name="Organization Chart 2"/>
          <p:cNvGrpSpPr>
            <a:grpSpLocks/>
          </p:cNvGrpSpPr>
          <p:nvPr/>
        </p:nvGrpSpPr>
        <p:grpSpPr bwMode="auto">
          <a:xfrm>
            <a:off x="2428875" y="1600200"/>
            <a:ext cx="4071938" cy="4525963"/>
            <a:chOff x="288" y="1008"/>
            <a:chExt cx="1871" cy="720"/>
          </a:xfrm>
        </p:grpSpPr>
        <p:cxnSp>
          <p:nvCxnSpPr>
            <p:cNvPr id="19460" name="_s2052"/>
            <p:cNvCxnSpPr>
              <a:cxnSpLocks noChangeShapeType="1"/>
              <a:stCxn id="19464" idx="0"/>
              <a:endCxn id="19462" idx="2"/>
            </p:cNvCxnSpPr>
            <p:nvPr/>
          </p:nvCxnSpPr>
          <p:spPr bwMode="auto">
            <a:xfrm rot="5400000" flipH="1">
              <a:off x="1403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1" name="_s2053"/>
            <p:cNvCxnSpPr>
              <a:cxnSpLocks noChangeShapeType="1"/>
              <a:stCxn id="19463" idx="0"/>
              <a:endCxn id="19462" idx="2"/>
            </p:cNvCxnSpPr>
            <p:nvPr/>
          </p:nvCxnSpPr>
          <p:spPr bwMode="auto">
            <a:xfrm rot="-5400000">
              <a:off x="900" y="1116"/>
              <a:ext cx="144" cy="503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2" name="_s2054"/>
            <p:cNvSpPr>
              <a:spLocks noChangeArrowheads="1"/>
            </p:cNvSpPr>
            <p:nvPr/>
          </p:nvSpPr>
          <p:spPr bwMode="auto">
            <a:xfrm>
              <a:off x="791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73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9463" name="_s2055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Руководители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19464" name="_s2056"/>
            <p:cNvSpPr>
              <a:spLocks noChangeArrowheads="1"/>
            </p:cNvSpPr>
            <p:nvPr/>
          </p:nvSpPr>
          <p:spPr bwMode="auto">
            <a:xfrm>
              <a:off x="1295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Основной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персонал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68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cap="all" dirty="0">
                <a:solidFill>
                  <a:srgbClr val="4215FF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+mj-cs"/>
              </a:rPr>
              <a:t>Общегосударственные вопросы</a:t>
            </a:r>
          </a:p>
        </p:txBody>
      </p:sp>
      <p:grpSp>
        <p:nvGrpSpPr>
          <p:cNvPr id="20483" name="Organization Chart 2"/>
          <p:cNvGrpSpPr>
            <a:grpSpLocks/>
          </p:cNvGrpSpPr>
          <p:nvPr/>
        </p:nvGrpSpPr>
        <p:grpSpPr bwMode="auto">
          <a:xfrm>
            <a:off x="2320925" y="1600200"/>
            <a:ext cx="4038600" cy="4525963"/>
            <a:chOff x="288" y="1008"/>
            <a:chExt cx="1872" cy="720"/>
          </a:xfrm>
        </p:grpSpPr>
        <p:cxnSp>
          <p:nvCxnSpPr>
            <p:cNvPr id="20484" name="_s3076"/>
            <p:cNvCxnSpPr>
              <a:cxnSpLocks noChangeShapeType="1"/>
              <a:stCxn id="20488" idx="0"/>
              <a:endCxn id="20486" idx="2"/>
            </p:cNvCxnSpPr>
            <p:nvPr/>
          </p:nvCxnSpPr>
          <p:spPr bwMode="auto">
            <a:xfrm rot="5400000" flipH="1">
              <a:off x="1404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485" name="_s3077"/>
            <p:cNvCxnSpPr>
              <a:cxnSpLocks noChangeShapeType="1"/>
              <a:stCxn id="20487" idx="0"/>
              <a:endCxn id="20486" idx="2"/>
            </p:cNvCxnSpPr>
            <p:nvPr/>
          </p:nvCxnSpPr>
          <p:spPr bwMode="auto">
            <a:xfrm rot="-5400000">
              <a:off x="900" y="1116"/>
              <a:ext cx="144" cy="504"/>
            </a:xfrm>
            <a:prstGeom prst="bentConnector3">
              <a:avLst>
                <a:gd name="adj1" fmla="val 1261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486" name="_s3078"/>
            <p:cNvSpPr>
              <a:spLocks noChangeArrowheads="1"/>
            </p:cNvSpPr>
            <p:nvPr/>
          </p:nvSpPr>
          <p:spPr bwMode="auto">
            <a:xfrm>
              <a:off x="792" y="100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Работающих</a:t>
              </a:r>
            </a:p>
            <a:p>
              <a:pPr algn="ctr" eaLnBrk="1" hangingPunct="1"/>
              <a:r>
                <a:rPr lang="ru-RU" altLang="ru-RU" sz="2000" b="1" dirty="0" smtClean="0">
                  <a:solidFill>
                    <a:srgbClr val="4215FF"/>
                  </a:solidFill>
                  <a:latin typeface="Franklin Gothic Book" pitchFamily="34" charset="0"/>
                </a:rPr>
                <a:t>75 </a:t>
              </a:r>
              <a:r>
                <a:rPr lang="ru-RU" altLang="ru-RU" sz="2000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20487" name="_s3079"/>
            <p:cNvSpPr>
              <a:spLocks noChangeArrowheads="1"/>
            </p:cNvSpPr>
            <p:nvPr/>
          </p:nvSpPr>
          <p:spPr bwMode="auto">
            <a:xfrm>
              <a:off x="288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Органы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местного 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самоуправления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59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  <p:sp>
          <p:nvSpPr>
            <p:cNvPr id="20488" name="_s3080"/>
            <p:cNvSpPr>
              <a:spLocks noChangeArrowheads="1"/>
            </p:cNvSpPr>
            <p:nvPr/>
          </p:nvSpPr>
          <p:spPr bwMode="auto">
            <a:xfrm>
              <a:off x="1296" y="144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Обеспечение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хозяйственного</a:t>
              </a:r>
            </a:p>
            <a:p>
              <a:pPr algn="ctr" eaLnBrk="1" hangingPunct="1"/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обслуживания</a:t>
              </a:r>
            </a:p>
            <a:p>
              <a:pPr algn="ctr" eaLnBrk="1" hangingPunct="1"/>
              <a:r>
                <a:rPr lang="ru-RU" altLang="ru-RU" b="1" dirty="0" smtClean="0">
                  <a:solidFill>
                    <a:srgbClr val="4215FF"/>
                  </a:solidFill>
                  <a:latin typeface="Franklin Gothic Book" pitchFamily="34" charset="0"/>
                </a:rPr>
                <a:t>16 </a:t>
              </a:r>
              <a:r>
                <a:rPr lang="ru-RU" altLang="ru-RU" b="1" dirty="0">
                  <a:solidFill>
                    <a:srgbClr val="4215FF"/>
                  </a:solidFill>
                  <a:latin typeface="Franklin Gothic Book" pitchFamily="34" charset="0"/>
                </a:rPr>
                <a:t>чел.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42175_576x3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4286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535488" y="-139700"/>
            <a:ext cx="421481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1600" b="1" dirty="0">
                <a:latin typeface="Franklin Gothic Book" pitchFamily="34" charset="0"/>
              </a:rPr>
              <a:t>Дорожный фонд </a:t>
            </a:r>
            <a:r>
              <a:rPr lang="ru-RU" altLang="ru-RU" sz="1600" dirty="0">
                <a:latin typeface="Franklin Gothic Book" pitchFamily="34" charset="0"/>
              </a:rPr>
              <a:t>- 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 местного значения.</a:t>
            </a:r>
          </a:p>
          <a:p>
            <a:pPr algn="just" eaLnBrk="1" hangingPunct="1"/>
            <a:r>
              <a:rPr lang="ru-RU" altLang="ru-RU" sz="1600" dirty="0" smtClean="0">
                <a:latin typeface="Franklin Gothic Book" pitchFamily="34" charset="0"/>
              </a:rPr>
              <a:t>Средства дорожного фонда </a:t>
            </a:r>
            <a:r>
              <a:rPr lang="ru-RU" altLang="ru-RU" sz="1600" dirty="0">
                <a:latin typeface="Franklin Gothic Book" pitchFamily="34" charset="0"/>
              </a:rPr>
              <a:t>муниципального района </a:t>
            </a:r>
            <a:r>
              <a:rPr lang="ru-RU" altLang="ru-RU" sz="1600" dirty="0" smtClean="0">
                <a:latin typeface="Franklin Gothic Book" pitchFamily="34" charset="0"/>
              </a:rPr>
              <a:t>в 2019 году использованы </a:t>
            </a:r>
            <a:r>
              <a:rPr lang="ru-RU" altLang="ru-RU" sz="1600" dirty="0">
                <a:latin typeface="Franklin Gothic Book" pitchFamily="34" charset="0"/>
              </a:rPr>
              <a:t>в сумме </a:t>
            </a:r>
            <a:r>
              <a:rPr lang="ru-RU" altLang="ru-RU" sz="1600" dirty="0" smtClean="0">
                <a:latin typeface="Franklin Gothic Book" pitchFamily="34" charset="0"/>
              </a:rPr>
              <a:t>5429,4 </a:t>
            </a:r>
            <a:r>
              <a:rPr lang="ru-RU" altLang="ru-RU" sz="1600" dirty="0" err="1">
                <a:latin typeface="Franklin Gothic Book" pitchFamily="34" charset="0"/>
              </a:rPr>
              <a:t>тыс.руб</a:t>
            </a:r>
            <a:r>
              <a:rPr lang="ru-RU" altLang="ru-RU" sz="1600" dirty="0" smtClean="0">
                <a:latin typeface="Franklin Gothic Book" pitchFamily="34" charset="0"/>
              </a:rPr>
              <a:t>. или 73,0 % от запланированной суммы</a:t>
            </a:r>
            <a:r>
              <a:rPr lang="ru-RU" altLang="ru-RU" dirty="0" smtClean="0">
                <a:latin typeface="Franklin Gothic Book" pitchFamily="34" charset="0"/>
              </a:rPr>
              <a:t>.</a:t>
            </a:r>
            <a:endParaRPr lang="ru-RU" altLang="ru-RU" dirty="0">
              <a:latin typeface="Franklin Gothic Book" pitchFamily="34" charset="0"/>
            </a:endParaRPr>
          </a:p>
        </p:txBody>
      </p:sp>
      <p:pic>
        <p:nvPicPr>
          <p:cNvPr id="21508" name="Рисунок 3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 descr="dorozhnye_rabo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2857500"/>
            <a:ext cx="14763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2071688" y="3000375"/>
            <a:ext cx="1571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Доходы фонда</a:t>
            </a: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6286500" y="3000375"/>
            <a:ext cx="16430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Franklin Gothic Book" pitchFamily="34" charset="0"/>
              </a:rPr>
              <a:t>Расходы фонда</a:t>
            </a:r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4143375" y="4214813"/>
            <a:ext cx="50006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dirty="0">
                <a:latin typeface="Franklin Gothic Book" pitchFamily="34" charset="0"/>
              </a:rPr>
              <a:t>-на финансовое обеспечение деятельности по проектированию, строительству, реконструкции, капитальному ремонту, ремонту и содержанию автомобильных дорог общего пользования  местного значения</a:t>
            </a:r>
            <a:r>
              <a:rPr lang="en-US" altLang="ru-RU" dirty="0">
                <a:latin typeface="Franklin Gothic Book" pitchFamily="34" charset="0"/>
              </a:rPr>
              <a:t>;</a:t>
            </a:r>
            <a:endParaRPr lang="ru-RU" altLang="ru-RU" dirty="0">
              <a:latin typeface="Franklin Gothic Book" pitchFamily="34" charset="0"/>
            </a:endParaRPr>
          </a:p>
          <a:p>
            <a:pPr eaLnBrk="1" hangingPunct="1">
              <a:buFontTx/>
              <a:buChar char="-"/>
            </a:pPr>
            <a:r>
              <a:rPr lang="ru-RU" altLang="ru-RU" dirty="0">
                <a:latin typeface="Franklin Gothic Book" pitchFamily="34" charset="0"/>
              </a:rPr>
              <a:t>приобретение дорожной техники,</a:t>
            </a:r>
          </a:p>
          <a:p>
            <a:pPr eaLnBrk="1" hangingPunct="1"/>
            <a:r>
              <a:rPr lang="ru-RU" altLang="ru-RU" dirty="0">
                <a:latin typeface="Franklin Gothic Book" pitchFamily="34" charset="0"/>
              </a:rPr>
              <a:t>необходимой для строительства и содержания автомобильных дорог.</a:t>
            </a: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0" y="4286250"/>
            <a:ext cx="4071938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ru-RU" altLang="ru-RU">
                <a:latin typeface="Franklin Gothic Book" pitchFamily="34" charset="0"/>
              </a:rPr>
              <a:t>акцизы на автомобильный бензин, прямогонный бензин, дизельное топливо, моторные масла для дизельных и карбюраторных (инжекторных) двигателей, производимых на территории Российской Федерации,</a:t>
            </a:r>
          </a:p>
          <a:p>
            <a:pPr eaLnBrk="1" hangingPunct="1"/>
            <a:r>
              <a:rPr lang="ru-RU" altLang="ru-RU">
                <a:latin typeface="Franklin Gothic Book" pitchFamily="34" charset="0"/>
              </a:rPr>
              <a:t>подлежащие зачислению в местный бюджет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914950"/>
              </p:ext>
            </p:extLst>
          </p:nvPr>
        </p:nvGraphicFramePr>
        <p:xfrm>
          <a:off x="323528" y="2132855"/>
          <a:ext cx="8640960" cy="47070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024"/>
                <a:gridCol w="5760936"/>
              </a:tblGrid>
              <a:tr h="167005">
                <a:tc gridSpan="2">
                  <a:txBody>
                    <a:bodyPr/>
                    <a:lstStyle/>
                    <a:p>
                      <a:pPr marL="0" lvl="0" indent="0" algn="ctr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dirty="0">
                          <a:effectLst/>
                        </a:rPr>
                        <a:t>Описание результатов выполнения в </a:t>
                      </a:r>
                      <a:r>
                        <a:rPr lang="ru-RU" sz="1200" dirty="0" smtClean="0">
                          <a:effectLst/>
                        </a:rPr>
                        <a:t>2021 г.</a:t>
                      </a:r>
                    </a:p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61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Освоено средств на каждое проведенное мероприятие, тыс. руб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Описание проведенных мероприятий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2218,8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Содержание автомобильных дорог общего пользования местного значения Курчатовского</a:t>
                      </a:r>
                      <a:r>
                        <a:rPr lang="ru-RU" sz="1200" baseline="0" dirty="0" smtClean="0">
                          <a:effectLst/>
                        </a:rPr>
                        <a:t> района (расчистка автодорог от снега, обработка </a:t>
                      </a:r>
                      <a:r>
                        <a:rPr lang="ru-RU" sz="1200" baseline="0" dirty="0" err="1" smtClean="0">
                          <a:effectLst/>
                        </a:rPr>
                        <a:t>противогололедной</a:t>
                      </a:r>
                      <a:r>
                        <a:rPr lang="ru-RU" sz="1200" baseline="0" dirty="0" smtClean="0">
                          <a:effectLst/>
                        </a:rPr>
                        <a:t> смесью, </a:t>
                      </a:r>
                      <a:r>
                        <a:rPr lang="ru-RU" sz="1200" baseline="0" dirty="0" err="1" smtClean="0">
                          <a:effectLst/>
                        </a:rPr>
                        <a:t>окашивание</a:t>
                      </a:r>
                      <a:r>
                        <a:rPr lang="ru-RU" sz="1200" baseline="0" dirty="0" smtClean="0">
                          <a:effectLst/>
                        </a:rPr>
                        <a:t> обочин, </a:t>
                      </a:r>
                      <a:r>
                        <a:rPr lang="ru-RU" sz="1200" baseline="0" dirty="0" err="1" smtClean="0">
                          <a:effectLst/>
                        </a:rPr>
                        <a:t>грейдирование</a:t>
                      </a:r>
                      <a:r>
                        <a:rPr lang="ru-RU" sz="1200" baseline="0" dirty="0" smtClean="0">
                          <a:effectLst/>
                        </a:rPr>
                        <a:t> грунтовых автодорог)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1237,7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ремонт </a:t>
                      </a:r>
                      <a:r>
                        <a:rPr lang="ru-RU" sz="1200" dirty="0" smtClean="0">
                          <a:effectLst/>
                        </a:rPr>
                        <a:t>покрытия автомобильных дорог </a:t>
                      </a:r>
                      <a:r>
                        <a:rPr lang="ru-RU" sz="1200" dirty="0">
                          <a:effectLst/>
                        </a:rPr>
                        <a:t>общего пользования местного значения </a:t>
                      </a:r>
                      <a:r>
                        <a:rPr lang="ru-RU" sz="1200" dirty="0" smtClean="0">
                          <a:effectLst/>
                        </a:rPr>
                        <a:t>щебнем в д. Бородино Колпаковского</a:t>
                      </a:r>
                      <a:r>
                        <a:rPr lang="ru-RU" sz="1200" baseline="0" dirty="0" smtClean="0">
                          <a:effectLst/>
                        </a:rPr>
                        <a:t> сельсовета и с. </a:t>
                      </a:r>
                      <a:r>
                        <a:rPr lang="ru-RU" sz="1200" baseline="0" dirty="0" err="1" smtClean="0">
                          <a:effectLst/>
                        </a:rPr>
                        <a:t>Макаровка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baseline="0" dirty="0" err="1" smtClean="0">
                          <a:effectLst/>
                        </a:rPr>
                        <a:t>Макаровского</a:t>
                      </a:r>
                      <a:r>
                        <a:rPr lang="ru-RU" sz="1200" baseline="0" dirty="0" smtClean="0">
                          <a:effectLst/>
                        </a:rPr>
                        <a:t> сельсовета</a:t>
                      </a:r>
                      <a:r>
                        <a:rPr lang="ru-RU" sz="1200" dirty="0" smtClean="0">
                          <a:effectLst/>
                        </a:rPr>
                        <a:t> Курчатовского района. Ямочный</a:t>
                      </a:r>
                      <a:r>
                        <a:rPr lang="ru-RU" sz="1200" baseline="0" dirty="0" smtClean="0">
                          <a:effectLst/>
                        </a:rPr>
                        <a:t> ремонт автомобильных дорог местного значения в с. </a:t>
                      </a:r>
                      <a:r>
                        <a:rPr lang="ru-RU" sz="1200" baseline="0" dirty="0" err="1" smtClean="0">
                          <a:effectLst/>
                        </a:rPr>
                        <a:t>Дичня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baseline="0" dirty="0" err="1" smtClean="0">
                          <a:effectLst/>
                        </a:rPr>
                        <a:t>Дичнянского</a:t>
                      </a:r>
                      <a:r>
                        <a:rPr lang="ru-RU" sz="1200" baseline="0" dirty="0" smtClean="0">
                          <a:effectLst/>
                        </a:rPr>
                        <a:t> сельсовета, в д. Дружное </a:t>
                      </a:r>
                      <a:r>
                        <a:rPr lang="ru-RU" sz="1200" baseline="0" dirty="0" err="1" smtClean="0">
                          <a:effectLst/>
                        </a:rPr>
                        <a:t>Дружненского</a:t>
                      </a:r>
                      <a:r>
                        <a:rPr lang="ru-RU" sz="1200" baseline="0" dirty="0" smtClean="0">
                          <a:effectLst/>
                        </a:rPr>
                        <a:t> сельсовета, в с. </a:t>
                      </a:r>
                      <a:r>
                        <a:rPr lang="ru-RU" sz="1200" baseline="0" dirty="0" err="1" smtClean="0">
                          <a:effectLst/>
                        </a:rPr>
                        <a:t>Чапли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baseline="0" dirty="0" err="1" smtClean="0">
                          <a:effectLst/>
                        </a:rPr>
                        <a:t>Чаплинского</a:t>
                      </a:r>
                      <a:r>
                        <a:rPr lang="ru-RU" sz="1200" baseline="0" dirty="0" smtClean="0">
                          <a:effectLst/>
                        </a:rPr>
                        <a:t> сельсовета. Подъездная автодорога к СНТ «Энергетик»</a:t>
                      </a:r>
                      <a:endParaRPr lang="ru-RU" sz="12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2097,9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Franklin Gothic Medium" panose="020B0603020102020204" pitchFamily="34" charset="0"/>
                          <a:ea typeface="Times New Roman"/>
                          <a:cs typeface="Times New Roman"/>
                        </a:rPr>
                        <a:t>Модернизация сети уличного освещения</a:t>
                      </a:r>
                      <a:endParaRPr lang="ru-RU" sz="1200" b="0" dirty="0">
                        <a:effectLst/>
                        <a:latin typeface="Franklin Gothic Medium" panose="020B0603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61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499,5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Установка знаков дорожного движения</a:t>
                      </a:r>
                      <a:r>
                        <a:rPr lang="ru-RU" sz="1200" b="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и н</a:t>
                      </a:r>
                      <a:r>
                        <a:rPr lang="ru-RU" sz="1200" b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анесение дорожной</a:t>
                      </a:r>
                      <a:r>
                        <a:rPr lang="ru-RU" sz="1200" b="0" baseline="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разметки на </a:t>
                      </a:r>
                      <a:r>
                        <a:rPr lang="ru-RU" sz="1200" dirty="0" smtClean="0">
                          <a:effectLst/>
                          <a:latin typeface="+mj-lt"/>
                        </a:rPr>
                        <a:t>автомобильные дороги общего пользования местного значения  Курчатовского района </a:t>
                      </a:r>
                      <a:endParaRPr lang="ru-RU" sz="12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91539"/>
            <a:ext cx="784887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ea typeface="Times New Roman" pitchFamily="18" charset="0"/>
              <a:cs typeface="Arial" pitchFamily="34" charset="0"/>
            </a:endParaRP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Освоение средств дорожного фонда муниципального района 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«Курчатовский район» в 2021 году.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2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ostrovsky_rayon_co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0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87675" y="428625"/>
            <a:ext cx="5472757" cy="4662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Уважаемые жители Курчатовского района!</a:t>
            </a:r>
          </a:p>
          <a:p>
            <a:r>
              <a:rPr lang="ru-RU" sz="1400" dirty="0" smtClean="0">
                <a:latin typeface="+mn-lt"/>
              </a:rPr>
              <a:t>Представляем Вашему вниманию годовой отчет об исполнении бюджета муниципального района «Курчатовский район» Курской области за 2021 год. </a:t>
            </a:r>
          </a:p>
          <a:p>
            <a:r>
              <a:rPr lang="ru-RU" sz="1400" dirty="0" smtClean="0"/>
              <a:t>Доходная </a:t>
            </a:r>
            <a:r>
              <a:rPr lang="ru-RU" sz="1400" dirty="0"/>
              <a:t>часть бюджета исполнена на </a:t>
            </a:r>
            <a:r>
              <a:rPr lang="ru-RU" sz="1400" dirty="0" smtClean="0"/>
              <a:t>102,0%, </a:t>
            </a:r>
            <a:r>
              <a:rPr lang="ru-RU" sz="900" dirty="0"/>
              <a:t>в </a:t>
            </a:r>
            <a:r>
              <a:rPr lang="ru-RU" sz="900" dirty="0" err="1"/>
              <a:t>т.ч</a:t>
            </a:r>
            <a:r>
              <a:rPr lang="ru-RU" sz="900" dirty="0"/>
              <a:t>. собственных доходов поступило на </a:t>
            </a:r>
            <a:r>
              <a:rPr lang="ru-RU" sz="900" dirty="0" smtClean="0"/>
              <a:t>5,1% </a:t>
            </a:r>
            <a:r>
              <a:rPr lang="ru-RU" sz="900" dirty="0"/>
              <a:t>больше, чем запланировано, в основном за счет дополнительных доходов </a:t>
            </a:r>
            <a:r>
              <a:rPr lang="ru-RU" sz="900" dirty="0" smtClean="0"/>
              <a:t>от </a:t>
            </a:r>
            <a:r>
              <a:rPr lang="ru-RU" sz="900" dirty="0"/>
              <a:t>использования имущества </a:t>
            </a:r>
            <a:r>
              <a:rPr lang="ru-RU" sz="900" dirty="0" smtClean="0"/>
              <a:t>-5,7% </a:t>
            </a:r>
            <a:r>
              <a:rPr lang="ru-RU" sz="900" dirty="0"/>
              <a:t>и продажи имущества – на </a:t>
            </a:r>
            <a:r>
              <a:rPr lang="ru-RU" sz="900" dirty="0" smtClean="0"/>
              <a:t>2,6%, </a:t>
            </a:r>
            <a:r>
              <a:rPr lang="ru-RU" sz="900" dirty="0"/>
              <a:t>доходов от </a:t>
            </a:r>
            <a:r>
              <a:rPr lang="ru-RU" sz="900" dirty="0" smtClean="0"/>
              <a:t>налога на доходы физических лиц -на 5,4%. Поступление </a:t>
            </a:r>
            <a:r>
              <a:rPr lang="ru-RU" sz="900" dirty="0"/>
              <a:t>финансовой помощи из областного бюджета исполнено на </a:t>
            </a:r>
            <a:r>
              <a:rPr lang="ru-RU" sz="900" dirty="0" smtClean="0"/>
              <a:t>100,3%. </a:t>
            </a:r>
          </a:p>
          <a:p>
            <a:r>
              <a:rPr lang="ru-RU" sz="1400" dirty="0" smtClean="0"/>
              <a:t>Расходная </a:t>
            </a:r>
            <a:r>
              <a:rPr lang="ru-RU" sz="1400" dirty="0"/>
              <a:t>часть бюджета исполнена на </a:t>
            </a:r>
            <a:r>
              <a:rPr lang="ru-RU" sz="1400" dirty="0" smtClean="0"/>
              <a:t>92,6%. </a:t>
            </a:r>
            <a:r>
              <a:rPr lang="ru-RU" sz="900" dirty="0"/>
              <a:t>В первоочередном порядке доходы, поступающие в бюджет района, направлялись на финансирование приоритетных социально-значимых статей расходов</a:t>
            </a:r>
            <a:r>
              <a:rPr lang="ru-RU" sz="900" dirty="0" smtClean="0"/>
              <a:t>:</a:t>
            </a:r>
          </a:p>
          <a:p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выплату заработной платы с начислениями </a:t>
            </a:r>
            <a:r>
              <a:rPr lang="ru-RU" sz="900" dirty="0" smtClean="0"/>
              <a:t>–64,8%;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оплату потребленных ТЭР -  </a:t>
            </a:r>
            <a:r>
              <a:rPr lang="ru-RU" sz="900" dirty="0" smtClean="0"/>
              <a:t>4,6 %,</a:t>
            </a:r>
          </a:p>
          <a:p>
            <a:pPr marL="171450" indent="-171450">
              <a:buFontTx/>
              <a:buChar char="-"/>
            </a:pPr>
            <a:endParaRPr lang="ru-RU" sz="900" dirty="0" smtClean="0"/>
          </a:p>
          <a:p>
            <a:r>
              <a:rPr lang="ru-RU" sz="900" dirty="0" smtClean="0"/>
              <a:t>-    на бюджетные инвестиции – 7,7%.</a:t>
            </a:r>
          </a:p>
          <a:p>
            <a:pPr marL="171450" indent="-171450">
              <a:buFontTx/>
              <a:buChar char="-"/>
            </a:pPr>
            <a:endParaRPr lang="ru-RU" sz="900" dirty="0"/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</a:t>
            </a:r>
            <a:r>
              <a:rPr lang="ru-RU" sz="900" dirty="0"/>
              <a:t>приобретение продуктов питания, угля и прочих расходов – </a:t>
            </a:r>
            <a:r>
              <a:rPr lang="ru-RU" sz="900" dirty="0" smtClean="0"/>
              <a:t>2,8%;</a:t>
            </a:r>
          </a:p>
          <a:p>
            <a:pPr marL="171450" indent="-171450">
              <a:buFontTx/>
              <a:buChar char="-"/>
            </a:pPr>
            <a:r>
              <a:rPr lang="ru-RU" sz="900" dirty="0" smtClean="0"/>
              <a:t>на  </a:t>
            </a:r>
            <a:r>
              <a:rPr lang="ru-RU" sz="900" dirty="0"/>
              <a:t>уплату налогов – </a:t>
            </a:r>
            <a:r>
              <a:rPr lang="ru-RU" sz="900" dirty="0" smtClean="0"/>
              <a:t>0,4%</a:t>
            </a:r>
            <a:r>
              <a:rPr lang="ru-RU" sz="1400" dirty="0" smtClean="0"/>
              <a:t>.</a:t>
            </a:r>
            <a:endParaRPr lang="ru-RU" sz="1400" dirty="0"/>
          </a:p>
          <a:p>
            <a:endParaRPr lang="ru-RU" sz="1400" dirty="0" smtClean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indent="450000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34925" y="3861048"/>
            <a:ext cx="8929563" cy="2523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sz="1400" dirty="0" smtClean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 smtClean="0">
                <a:latin typeface="Franklin Gothic Book" pitchFamily="34" charset="0"/>
              </a:rPr>
              <a:t>Годовой отчет утвержден </a:t>
            </a:r>
            <a:r>
              <a:rPr lang="ru-RU" altLang="ru-RU" sz="1400" dirty="0">
                <a:latin typeface="Franklin Gothic Book" pitchFamily="34" charset="0"/>
              </a:rPr>
              <a:t>Представительным Собранием Курчатовского района Курской </a:t>
            </a:r>
            <a:r>
              <a:rPr lang="ru-RU" altLang="ru-RU" sz="1400" dirty="0" smtClean="0">
                <a:latin typeface="Franklin Gothic Book" pitchFamily="34" charset="0"/>
              </a:rPr>
              <a:t>области 24.05.2022 года, обсуждался </a:t>
            </a:r>
            <a:r>
              <a:rPr lang="ru-RU" altLang="ru-RU" sz="1400" dirty="0">
                <a:latin typeface="Franklin Gothic Book" pitchFamily="34" charset="0"/>
              </a:rPr>
              <a:t>на публичных </a:t>
            </a:r>
            <a:r>
              <a:rPr lang="ru-RU" altLang="ru-RU" sz="1400" dirty="0" smtClean="0">
                <a:latin typeface="Franklin Gothic Book" pitchFamily="34" charset="0"/>
              </a:rPr>
              <a:t>слушаниях 13.05.2022 года. </a:t>
            </a:r>
            <a:r>
              <a:rPr lang="ru-RU" altLang="ru-RU" sz="1400" dirty="0">
                <a:latin typeface="Franklin Gothic Book" pitchFamily="34" charset="0"/>
              </a:rPr>
              <a:t>При этом для нас важно ещё раз, в доступной форме, донести до жителей района информацию </a:t>
            </a:r>
            <a:r>
              <a:rPr lang="ru-RU" altLang="ru-RU" sz="1400" dirty="0" smtClean="0">
                <a:latin typeface="Franklin Gothic Book" pitchFamily="34" charset="0"/>
              </a:rPr>
              <a:t>об использовании </a:t>
            </a:r>
            <a:r>
              <a:rPr lang="ru-RU" altLang="ru-RU" sz="1400" dirty="0">
                <a:latin typeface="Franklin Gothic Book" pitchFamily="34" charset="0"/>
              </a:rPr>
              <a:t>бюджетных средств по приоритетным направлениям. </a:t>
            </a:r>
            <a:r>
              <a:rPr lang="ru-RU" altLang="ru-RU" sz="1400" dirty="0" smtClean="0">
                <a:latin typeface="Franklin Gothic Book" pitchFamily="34" charset="0"/>
              </a:rPr>
              <a:t>Информация </a:t>
            </a:r>
            <a:r>
              <a:rPr lang="ru-RU" altLang="ru-RU" sz="1400" dirty="0">
                <a:latin typeface="Franklin Gothic Book" pitchFamily="34" charset="0"/>
              </a:rPr>
              <a:t>доходчиво раскрывает основные понятия о бюджетном процессе в муниципальном районе «Курчатовский район» Курской области и позволит каждому жителю изучить основные направления бюджетной политики района.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1400" dirty="0">
                <a:latin typeface="Franklin Gothic Book" pitchFamily="34" charset="0"/>
              </a:rPr>
              <a:t>Мы открыты для Ваших замечаний и конструктивных предложений.</a:t>
            </a:r>
          </a:p>
          <a:p>
            <a:pPr algn="just" eaLnBrk="1" hangingPunct="1"/>
            <a:endParaRPr lang="ru-RU" altLang="ru-RU" sz="1400" dirty="0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dirty="0">
                <a:latin typeface="Franklin Gothic Book" pitchFamily="34" charset="0"/>
              </a:rPr>
              <a:t>Глава района                                                                                   А.В. Ярыгин</a:t>
            </a:r>
          </a:p>
        </p:txBody>
      </p:sp>
      <p:pic>
        <p:nvPicPr>
          <p:cNvPr id="11269" name="Picture 7" descr="Герб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0"/>
            <a:ext cx="262731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3218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698500"/>
            <a:ext cx="4270375" cy="394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072063" y="1214438"/>
            <a:ext cx="36433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Муниципальный долг возникает в силу осуществления заимствований для погашения долговых обязательств и финансирования дефицита бюджета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214313" y="5357813"/>
            <a:ext cx="8715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latin typeface="Franklin Gothic Book" pitchFamily="34" charset="0"/>
              </a:rPr>
              <a:t>Муниципальный долг муниципального района «Курчатовский район» </a:t>
            </a:r>
            <a:r>
              <a:rPr lang="ru-RU" altLang="ru-RU" sz="2400">
                <a:latin typeface="Univers"/>
              </a:rPr>
              <a:t>=0</a:t>
            </a:r>
            <a:endParaRPr lang="ru-RU" altLang="ru-RU" sz="24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Основные термины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89"/>
          </a:xfrm>
        </p:spPr>
        <p:txBody>
          <a:bodyPr/>
          <a:lstStyle/>
          <a:p>
            <a:pPr algn="just"/>
            <a:r>
              <a:rPr lang="ru-RU" sz="1200" b="1" u="sng" dirty="0"/>
              <a:t>Безвозмездные перечисления</a:t>
            </a:r>
            <a:r>
              <a:rPr lang="ru-RU" sz="1200" dirty="0"/>
              <a:t> осуществляются в рамках безвозмездной помощи (содействия) Российской Федерации, под которой понимаются средства, товары, предоставляемые Российской Федерации, субъектам РФ, органам государственной власти и местного самоуправления, а также выполняемые для них работы и оказываемые им услуги в качестве гуманитарной или технической помощи (содействия) на безвозмездной основе иностранными государствами, их федеративными или муниципальными образованиями, международными и иностранными учреждениями или некоммерческими организациями </a:t>
            </a:r>
            <a:r>
              <a:rPr lang="ru-RU" sz="1200" dirty="0" smtClean="0"/>
              <a:t>.</a:t>
            </a:r>
          </a:p>
          <a:p>
            <a:r>
              <a:rPr lang="ru-RU" sz="1200" b="1" u="sng" smtClean="0"/>
              <a:t>Собственные </a:t>
            </a:r>
            <a:r>
              <a:rPr lang="ru-RU" sz="1200" b="1" u="sng" dirty="0" smtClean="0"/>
              <a:t>(закрепленные) доходы</a:t>
            </a:r>
            <a:r>
              <a:rPr lang="ru-RU" sz="1200" dirty="0" smtClean="0"/>
              <a:t> - доходы, которые полностью или в твердо фиксированной доле (в %) на постоянной или договорной основе в установленном порядке поступают в соответствующий бюджет.</a:t>
            </a:r>
          </a:p>
          <a:p>
            <a:pPr algn="just"/>
            <a:r>
              <a:rPr lang="ru-RU" sz="1200" b="1" u="sng" dirty="0" smtClean="0"/>
              <a:t>Межбюджетные </a:t>
            </a:r>
            <a:r>
              <a:rPr lang="ru-RU" sz="1200" b="1" u="sng" dirty="0"/>
              <a:t>трансферты</a:t>
            </a:r>
            <a:r>
              <a:rPr lang="ru-RU" sz="1200" dirty="0"/>
              <a:t> 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1200" b="1" u="sng" dirty="0"/>
              <a:t>Дотации</a:t>
            </a:r>
            <a:r>
              <a:rPr lang="ru-RU" sz="1200" dirty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</a:t>
            </a:r>
          </a:p>
          <a:p>
            <a:pPr algn="just"/>
            <a:r>
              <a:rPr lang="ru-RU" sz="1200" b="1" u="sng" dirty="0"/>
              <a:t>Субвенция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финансового обеспечения расходных обязательств субъектов Российской Федерации и (или) муниципальных образований, возникающих при выполнении полномочий Российской Федерации, переданных для осуществления органам государственной власти субъектов Российской Федерации и (или) органам местного самоуправления в установленном порядке.</a:t>
            </a:r>
          </a:p>
          <a:p>
            <a:pPr algn="just"/>
            <a:r>
              <a:rPr lang="ru-RU" sz="1200" b="1" u="sng" dirty="0"/>
              <a:t>Субсидия</a:t>
            </a:r>
            <a:r>
              <a:rPr lang="ru-RU" sz="1200" dirty="0"/>
              <a:t> - межбюджетные трансферты, предоставляемые бюджетам субъектов Российской Федерации в целях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расходных обязательств, возникающих при выполнении полномочий органов государственной власти субъектов Российской Федерации по предметам ведения субъектов Российской Федерации и предметам совместного ведения Российской Федерации и субъектов Российской Федерации, и расходных обязательств по выполнению полномочий органов местного самоуправления по вопросам местного значения.</a:t>
            </a:r>
            <a:br>
              <a:rPr lang="ru-RU" sz="1200" dirty="0"/>
            </a:br>
            <a:r>
              <a:rPr lang="ru-RU" sz="1200" dirty="0"/>
              <a:t>Совокупность субсидий бюджетам субъектов Российской Федерации из федерального бюджета образует Федеральный фонд </a:t>
            </a:r>
            <a:r>
              <a:rPr lang="ru-RU" sz="1200" dirty="0" err="1"/>
              <a:t>софинансирования</a:t>
            </a:r>
            <a:r>
              <a:rPr lang="ru-RU" sz="1200" dirty="0"/>
              <a:t> расходов.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9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1"/>
          <p:cNvSpPr txBox="1">
            <a:spLocks noChangeArrowheads="1"/>
          </p:cNvSpPr>
          <p:nvPr/>
        </p:nvSpPr>
        <p:spPr bwMode="auto">
          <a:xfrm>
            <a:off x="2000250" y="1857375"/>
            <a:ext cx="528637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Брошюра подготовлена управлением финансов Администрации Курчатовского </a:t>
            </a:r>
            <a:r>
              <a:rPr lang="ru-RU" altLang="ru-RU" sz="2400" dirty="0" smtClean="0">
                <a:latin typeface="Franklin Gothic Book" pitchFamily="34" charset="0"/>
              </a:rPr>
              <a:t>района Курской области</a:t>
            </a:r>
            <a:endParaRPr lang="ru-RU" altLang="ru-RU" sz="2400" dirty="0">
              <a:latin typeface="Franklin Gothic Book" pitchFamily="34" charset="0"/>
            </a:endParaRPr>
          </a:p>
          <a:p>
            <a:pPr algn="ctr" eaLnBrk="1" hangingPunct="1"/>
            <a:endParaRPr lang="ru-RU" altLang="ru-RU" sz="2400" dirty="0"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г. Курчатов,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пр. Коммунистический,12</a:t>
            </a:r>
          </a:p>
          <a:p>
            <a:pPr algn="ctr" eaLnBrk="1" hangingPunct="1"/>
            <a:r>
              <a:rPr lang="ru-RU" altLang="ru-RU" sz="2400" dirty="0">
                <a:latin typeface="Franklin Gothic Book" pitchFamily="34" charset="0"/>
              </a:rPr>
              <a:t>Тел 8 (47131) 4-24-12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1289871537498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00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4357688" y="7858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>
              <a:latin typeface="Franklin Gothic Book" pitchFamily="34" charset="0"/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572000" y="357188"/>
            <a:ext cx="42862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endParaRPr lang="ru-RU" altLang="ru-RU" b="1">
              <a:latin typeface="Franklin Gothic Book" pitchFamily="34" charset="0"/>
            </a:endParaRPr>
          </a:p>
          <a:p>
            <a:pPr algn="just" eaLnBrk="1" hangingPunct="1"/>
            <a:r>
              <a:rPr lang="ru-RU" altLang="ru-RU" sz="2000" b="1">
                <a:latin typeface="Franklin Gothic Book" pitchFamily="34" charset="0"/>
              </a:rPr>
              <a:t>Бюджет – </a:t>
            </a:r>
            <a:r>
              <a:rPr lang="ru-RU" altLang="ru-RU" sz="2000">
                <a:latin typeface="Franklin Gothic Book" pitchFamily="34" charset="0"/>
              </a:rPr>
              <a:t>форма образования и расходования денежных средств,</a:t>
            </a:r>
          </a:p>
          <a:p>
            <a:pPr eaLnBrk="1" hangingPunct="1"/>
            <a:r>
              <a:rPr lang="ru-RU" altLang="ru-RU" sz="2000">
                <a:latin typeface="Franklin Gothic Book" pitchFamily="34" charset="0"/>
              </a:rPr>
              <a:t> предназначенных для финансового обеспечения задач и функций государства и местного самоуправления.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357188" y="3571875"/>
            <a:ext cx="45720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Franklin Gothic Book" pitchFamily="34" charset="0"/>
              </a:rPr>
              <a:t>Бюджет  для граждан – </a:t>
            </a:r>
            <a:r>
              <a:rPr lang="ru-RU" altLang="ru-RU" sz="2000">
                <a:latin typeface="Franklin Gothic Book" pitchFamily="34" charset="0"/>
              </a:rPr>
              <a:t>аналитический документ, разрабатываемый в целях представления гражданам актуальной информации о бюджете в формате, доступном для широкого круга пользователей.</a:t>
            </a:r>
            <a:endParaRPr lang="ru-RU" altLang="ru-RU" sz="2000" b="1">
              <a:latin typeface="Franklin Gothic Book" pitchFamily="34" charset="0"/>
            </a:endParaRPr>
          </a:p>
        </p:txBody>
      </p:sp>
      <p:pic>
        <p:nvPicPr>
          <p:cNvPr id="12294" name="Рисунок 6" descr="92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071813"/>
            <a:ext cx="3857625" cy="337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85750"/>
            <a:ext cx="3190875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42938" y="857250"/>
            <a:ext cx="2000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ДОХОДЫ –это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поступающие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 бюджет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6215063" y="857250"/>
            <a:ext cx="2428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РАСХОДЫ – это денежные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средства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выплачиваемые </a:t>
            </a:r>
          </a:p>
          <a:p>
            <a:pPr algn="ctr" eaLnBrk="1" hangingPunct="1"/>
            <a:r>
              <a:rPr lang="ru-RU" altLang="ru-RU" sz="2400">
                <a:latin typeface="Franklin Gothic Book" pitchFamily="34" charset="0"/>
              </a:rPr>
              <a:t>из бюджета</a:t>
            </a:r>
          </a:p>
        </p:txBody>
      </p:sp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1428750" y="4429125"/>
            <a:ext cx="61436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>
                <a:latin typeface="Univers"/>
              </a:rPr>
              <a:t>ДОХОДЫ&gt;РАСХОДОВ =ПРОФИЦИТ БЮДЖЕТА</a:t>
            </a:r>
          </a:p>
          <a:p>
            <a:pPr algn="ctr" eaLnBrk="1" hangingPunct="1"/>
            <a:endParaRPr lang="ru-RU" altLang="ru-RU">
              <a:latin typeface="Univers"/>
            </a:endParaRPr>
          </a:p>
          <a:p>
            <a:pPr algn="ctr" eaLnBrk="1" hangingPunct="1"/>
            <a:r>
              <a:rPr lang="ru-RU" altLang="ru-RU">
                <a:latin typeface="Univers"/>
              </a:rPr>
              <a:t>РАСХОДЫ  &gt; ДОХОДОВ= ДЕФИЦИТ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889325"/>
              </p:ext>
            </p:extLst>
          </p:nvPr>
        </p:nvGraphicFramePr>
        <p:xfrm>
          <a:off x="857224" y="2143116"/>
          <a:ext cx="7572375" cy="4214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00063" y="357188"/>
            <a:ext cx="8215312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Доходная часть бюджета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исполнена на 102,0 %.</a:t>
            </a:r>
            <a:endParaRPr lang="ru-RU" altLang="ru-RU" sz="24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 eaLnBrk="1" hangingPunct="1"/>
            <a:endParaRPr lang="ru-RU" altLang="ru-RU" sz="10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 eaLnBrk="1" hangingPunct="1"/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Проступило доходов </a:t>
            </a:r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в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2021 </a:t>
            </a:r>
            <a:r>
              <a:rPr lang="ru-RU" altLang="ru-RU" sz="2400" dirty="0">
                <a:solidFill>
                  <a:srgbClr val="000000"/>
                </a:solidFill>
                <a:latin typeface="Franklin Gothic Book" pitchFamily="34" charset="0"/>
              </a:rPr>
              <a:t>году 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549906,1 </a:t>
            </a:r>
            <a:r>
              <a:rPr lang="ru-RU" altLang="ru-RU" sz="2400" dirty="0" err="1">
                <a:solidFill>
                  <a:srgbClr val="000000"/>
                </a:solidFill>
                <a:latin typeface="Franklin Gothic Book" pitchFamily="34" charset="0"/>
              </a:rPr>
              <a:t>тыс.руб</a:t>
            </a:r>
            <a:r>
              <a:rPr lang="ru-RU" altLang="ru-RU" sz="2400" dirty="0" smtClean="0">
                <a:solidFill>
                  <a:srgbClr val="000000"/>
                </a:solidFill>
                <a:latin typeface="Franklin Gothic Book" pitchFamily="34" charset="0"/>
              </a:rPr>
              <a:t>., в том числе:</a:t>
            </a:r>
            <a:endParaRPr lang="ru-RU" altLang="ru-RU" sz="2400" dirty="0">
              <a:solidFill>
                <a:srgbClr val="000000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0772524"/>
              </p:ext>
            </p:extLst>
          </p:nvPr>
        </p:nvGraphicFramePr>
        <p:xfrm>
          <a:off x="336550" y="1414463"/>
          <a:ext cx="8807450" cy="5443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357188" y="214313"/>
            <a:ext cx="835818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dirty="0" smtClean="0">
                <a:latin typeface="Franklin Gothic Book" pitchFamily="34" charset="0"/>
              </a:rPr>
              <a:t>Поступление </a:t>
            </a:r>
            <a:r>
              <a:rPr lang="ru-RU" altLang="ru-RU" sz="2400" dirty="0">
                <a:latin typeface="Franklin Gothic Book" pitchFamily="34" charset="0"/>
              </a:rPr>
              <a:t>собственных доходов бюджета муниципального района «Курчатовский район», </a:t>
            </a:r>
            <a:r>
              <a:rPr lang="ru-RU" altLang="ru-RU" sz="2400" dirty="0" smtClean="0">
                <a:latin typeface="Franklin Gothic Book" pitchFamily="34" charset="0"/>
              </a:rPr>
              <a:t>     207491,0 тыс. руб., в том числе в разрезе</a:t>
            </a:r>
            <a:endParaRPr lang="ru-RU" altLang="ru-RU" sz="2400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2400" dirty="0">
                <a:latin typeface="Franklin Gothic Book" pitchFamily="34" charset="0"/>
              </a:rPr>
              <a:t>Поступление собственных доходов бюджета муниципального района «Курчатовский район»,      207491,0 тыс. руб., в том числе в разрезе</a:t>
            </a:r>
            <a:br>
              <a:rPr lang="ru-RU" altLang="ru-RU" sz="2400" dirty="0">
                <a:latin typeface="Franklin Gothic Book" pitchFamily="34" charset="0"/>
              </a:rPr>
            </a:b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9076251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5707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604585"/>
              </p:ext>
            </p:extLst>
          </p:nvPr>
        </p:nvGraphicFramePr>
        <p:xfrm>
          <a:off x="693739" y="2276872"/>
          <a:ext cx="7262638" cy="4189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000" dirty="0" smtClean="0">
                <a:latin typeface="Franklin Gothic Book" pitchFamily="34" charset="0"/>
              </a:rPr>
              <a:t>Поступление финансовой помощи из областного  бюджета в  бюджет муниципального </a:t>
            </a:r>
            <a:r>
              <a:rPr lang="ru-RU" altLang="ru-RU" sz="2000" dirty="0">
                <a:latin typeface="Franklin Gothic Book" pitchFamily="34" charset="0"/>
              </a:rPr>
              <a:t>района Курчатовский район</a:t>
            </a:r>
            <a:r>
              <a:rPr lang="ru-RU" altLang="ru-RU" sz="2000" dirty="0" smtClean="0">
                <a:latin typeface="Franklin Gothic Book" pitchFamily="34" charset="0"/>
              </a:rPr>
              <a:t>» 342415,1тыс.руб., с учетом возврата остатков субвенций прошлых лет в областной бюджет в сумме -1762 тыс. руб. и доходов бюджета от возврата остатков иных межбюджетных трансфертов прошлых лет в сумме 1000,1 тыс. руб.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642938" y="285751"/>
            <a:ext cx="832155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dirty="0" smtClean="0">
                <a:latin typeface="Franklin Gothic Book" pitchFamily="34" charset="0"/>
              </a:rPr>
              <a:t>Анализ  отдельных показателей исполнения бюджета муниципального </a:t>
            </a:r>
            <a:r>
              <a:rPr lang="ru-RU" altLang="ru-RU" sz="2000" dirty="0">
                <a:latin typeface="Franklin Gothic Book" pitchFamily="34" charset="0"/>
              </a:rPr>
              <a:t>района </a:t>
            </a:r>
            <a:r>
              <a:rPr lang="ru-RU" altLang="ru-RU" sz="2000" dirty="0" smtClean="0">
                <a:latin typeface="Franklin Gothic Book" pitchFamily="34" charset="0"/>
              </a:rPr>
              <a:t>«Курчатовский </a:t>
            </a:r>
            <a:r>
              <a:rPr lang="ru-RU" altLang="ru-RU" sz="2000" dirty="0">
                <a:latin typeface="Franklin Gothic Book" pitchFamily="34" charset="0"/>
              </a:rPr>
              <a:t>район</a:t>
            </a:r>
            <a:r>
              <a:rPr lang="ru-RU" altLang="ru-RU" sz="2000" dirty="0" smtClean="0">
                <a:latin typeface="Franklin Gothic Book" pitchFamily="34" charset="0"/>
              </a:rPr>
              <a:t>» за 2021 год в сравнении с последним уточнением (по доходам). </a:t>
            </a:r>
          </a:p>
          <a:p>
            <a:pPr algn="just" eaLnBrk="1" hangingPunct="1"/>
            <a:endParaRPr lang="ru-RU" altLang="ru-RU" sz="2400" dirty="0">
              <a:latin typeface="Franklin Gothic Boo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82454"/>
              </p:ext>
            </p:extLst>
          </p:nvPr>
        </p:nvGraphicFramePr>
        <p:xfrm>
          <a:off x="313531" y="1268760"/>
          <a:ext cx="8640961" cy="52216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6788"/>
                <a:gridCol w="1018529"/>
                <a:gridCol w="1203716"/>
                <a:gridCol w="1203716"/>
                <a:gridCol w="1058212"/>
              </a:tblGrid>
              <a:tr h="18403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5645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последнее </a:t>
                      </a:r>
                      <a:r>
                        <a:rPr lang="ru-RU" sz="1000" u="none" strike="noStrike" dirty="0" smtClean="0">
                          <a:effectLst/>
                        </a:rPr>
                        <a:t>уточнение, тыс. руб. 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Кассовое   исполнение за  </a:t>
                      </a:r>
                      <a:r>
                        <a:rPr lang="ru-RU" sz="1000" u="none" strike="noStrike" dirty="0" smtClean="0">
                          <a:effectLst/>
                        </a:rPr>
                        <a:t>2021г. тыс. руб.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% исполнения (5/4)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отклонение +,- (5-4</a:t>
                      </a:r>
                      <a:r>
                        <a:rPr lang="ru-RU" sz="1000" u="none" strike="noStrike" dirty="0" smtClean="0">
                          <a:effectLst/>
                        </a:rPr>
                        <a:t>), тыс. руб.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4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5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6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7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</a:rPr>
                        <a:t>ДОХОДЫ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 на доходы физ.лиц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167669,8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176673,7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105,4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9003,9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139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налог на вмененный доход для отдельных видов деятельности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1090,1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1091,4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1,3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634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Единый сельскохозяйственный налог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2270,1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2270,1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100,0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1076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Акцизы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4330,2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4413,4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101,9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83,2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3763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Налог, взимаемый с применением упрощенной системы налогообложения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1721,7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1808,0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105,0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86,3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Налог, взимаемый в связи с применением патентной системы налогообложения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1099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1469,2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133,7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370,2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Госпошлина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96,9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96,9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59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использования имущества, </a:t>
                      </a:r>
                      <a:r>
                        <a:rPr lang="ru-RU" sz="1000" u="none" strike="noStrike" dirty="0" err="1">
                          <a:effectLst/>
                        </a:rPr>
                        <a:t>наход</a:t>
                      </a:r>
                      <a:r>
                        <a:rPr lang="ru-RU" sz="1000" u="none" strike="noStrike" dirty="0">
                          <a:effectLst/>
                        </a:rPr>
                        <a:t>. в гос. и </a:t>
                      </a:r>
                      <a:r>
                        <a:rPr lang="ru-RU" sz="1000" u="none" strike="noStrike" dirty="0" err="1">
                          <a:effectLst/>
                        </a:rPr>
                        <a:t>муницип</a:t>
                      </a:r>
                      <a:r>
                        <a:rPr lang="ru-RU" sz="1000" u="none" strike="noStrike" dirty="0">
                          <a:effectLst/>
                        </a:rPr>
                        <a:t>. собственности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4266,5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4510,3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105,7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243,8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3605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Платежи за </a:t>
                      </a:r>
                      <a:r>
                        <a:rPr lang="ru-RU" sz="1000" u="none" strike="noStrike" dirty="0" smtClean="0">
                          <a:effectLst/>
                        </a:rPr>
                        <a:t>пользование </a:t>
                      </a:r>
                      <a:r>
                        <a:rPr lang="ru-RU" sz="1000" u="none" strike="noStrike" dirty="0">
                          <a:effectLst/>
                        </a:rPr>
                        <a:t>природными ресурсами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102,0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101,0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99,0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-1,0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182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Доходы от оказания платных услуг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5244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5018,9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95,7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-225,1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406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9610,9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9857,5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102,6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246,6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Штрафы, санкции, возмещение ущерба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57,6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83,0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144,1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25,4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2559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Прочие неналоговые доходы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97,6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effectLst/>
                          <a:latin typeface="Times New Roman"/>
                        </a:rPr>
                        <a:t>97,6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  <a:tr h="188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ИТОГО ДОХОДОВ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197461,9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207491,0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105,1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effectLst/>
                          <a:latin typeface="Times New Roman"/>
                        </a:rPr>
                        <a:t>10029,1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499" marR="6499" marT="6499" marB="0" anchor="ctr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7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3677</TotalTime>
  <Words>1983</Words>
  <Application>Microsoft Office PowerPoint</Application>
  <PresentationFormat>Экран (4:3)</PresentationFormat>
  <Paragraphs>480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Times New Roman</vt:lpstr>
      <vt:lpstr>Univers</vt:lpstr>
      <vt:lpstr>Wingdings 2</vt:lpstr>
      <vt:lpstr>Трек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Поступление собственных доходов бюджета муниципального района «Курчатовский район»,      207491,0 тыс. руб., в том числе в разрезе 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 в разрезе отраслей за 2021  год (540787,6 тыс. руб.)</vt:lpstr>
      <vt:lpstr>Анализ  отдельных показателей исполнения бюджета муниципального района «Курчатовский район» за 2021 год в сравнении с последним уточнением (по расходам)</vt:lpstr>
      <vt:lpstr>Анализ  реализации и оценки эффективности реализации муниципальных программ  Курчатовского района Курской области за 2021 год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термины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Vera</dc:creator>
  <cp:lastModifiedBy>user user</cp:lastModifiedBy>
  <cp:revision>197</cp:revision>
  <cp:lastPrinted>2022-07-13T11:23:09Z</cp:lastPrinted>
  <dcterms:modified xsi:type="dcterms:W3CDTF">2022-07-25T05:52:14Z</dcterms:modified>
</cp:coreProperties>
</file>